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Fira Mono"/>
      <p:regular r:id="rId13"/>
      <p:bold r:id="rId14"/>
    </p:embeddedFont>
    <p:embeddedFont>
      <p:font typeface="Fira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FiraMono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FiraSans-regular.fntdata"/><Relationship Id="rId14" Type="http://schemas.openxmlformats.org/officeDocument/2006/relationships/font" Target="fonts/FiraMono-bold.fntdata"/><Relationship Id="rId17" Type="http://schemas.openxmlformats.org/officeDocument/2006/relationships/font" Target="fonts/FiraSans-italic.fntdata"/><Relationship Id="rId16" Type="http://schemas.openxmlformats.org/officeDocument/2006/relationships/font" Target="fonts/Fira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Fira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Google Shape;2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" name="Google Shape;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793790" y="2059186"/>
            <a:ext cx="7556421" cy="1956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1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6162"/>
              <a:buFont typeface="Fira Mono"/>
              <a:buNone/>
            </a:pPr>
            <a:r>
              <a:rPr b="0" i="0" lang="en-US" sz="6162" u="none" cap="none" strike="noStrike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rPr>
              <a:t>Introducción a las Redes</a:t>
            </a:r>
            <a:endParaRPr sz="2400">
              <a:solidFill>
                <a:srgbClr val="FBF3FA"/>
              </a:solidFill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l">
              <a:lnSpc>
                <a:spcPct val="124991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6162"/>
              <a:buFont typeface="Fira Mono"/>
              <a:buNone/>
            </a:pPr>
            <a:r>
              <a:rPr lang="en-US" sz="2400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rPr>
              <a:t>ALUMNOS: </a:t>
            </a:r>
            <a:r>
              <a:rPr lang="en-US" sz="2400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rPr>
              <a:t>AGUSTÍN</a:t>
            </a:r>
            <a:r>
              <a:rPr lang="en-US" sz="2400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rPr>
              <a:t> AYVAR Y FLORES LUCAS</a:t>
            </a:r>
            <a:endParaRPr sz="2400">
              <a:solidFill>
                <a:srgbClr val="FBF3FA"/>
              </a:solidFill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793790" y="5191608"/>
            <a:ext cx="75564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86"/>
              <a:buFont typeface="Fira Sans"/>
              <a:buNone/>
            </a:pPr>
            <a:r>
              <a:rPr b="0" i="0" lang="en-US" sz="1786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Las redes desempeñan un papel fundamental en la forma en que nos comunicamos y accedemos a la información en el mundo digital de hoy. Desde la conexión de dispositivos hasta la transmisión de datos, las redes nos brindan la infraestructura necesaria para mantenernos conectados.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" name="Google Shape;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>
            <a:off x="793790" y="92106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4465"/>
              <a:buFont typeface="Fira Mono"/>
              <a:buNone/>
            </a:pPr>
            <a:r>
              <a:rPr b="0" i="0" lang="en-US" sz="4465" u="none" cap="none" strike="noStrike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rPr>
              <a:t>¿Qué es una Red?</a:t>
            </a:r>
            <a:endParaRPr b="0" i="0" sz="44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793790" y="222515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2E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946785" y="2310170"/>
            <a:ext cx="204192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79"/>
              <a:buFont typeface="Fira Mono"/>
              <a:buNone/>
            </a:pPr>
            <a:r>
              <a:rPr b="0" i="0" lang="en-US" sz="2679" u="none" cap="none" strike="noStrike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rPr>
              <a:t>1</a:t>
            </a:r>
            <a:endParaRPr b="0" i="0" sz="2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1530906" y="2225159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33"/>
              <a:buFont typeface="Fira Mono"/>
              <a:buNone/>
            </a:pPr>
            <a:r>
              <a:rPr b="0" i="0" lang="en-US" sz="2233" u="none" cap="none" strike="noStrike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rPr>
              <a:t>Conexión de Dispositivos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1530906" y="3069908"/>
            <a:ext cx="2927747" cy="25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86"/>
              <a:buFont typeface="Fira Sans"/>
              <a:buNone/>
            </a:pPr>
            <a:r>
              <a:rPr b="0" i="0" lang="en-US" sz="1786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Una red permite que múltiples dispositivos, como computadoras, smartphones y periféricos, se comuniquen e intercambien información entre sí.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4685467" y="222515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2E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4838462" y="2310170"/>
            <a:ext cx="204192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79"/>
              <a:buFont typeface="Fira Mono"/>
              <a:buNone/>
            </a:pPr>
            <a:r>
              <a:rPr b="0" i="0" lang="en-US" sz="2679" u="none" cap="none" strike="noStrike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rPr>
              <a:t>2</a:t>
            </a:r>
            <a:endParaRPr b="0" i="0" sz="2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5422583" y="2225159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33"/>
              <a:buFont typeface="Fira Mono"/>
              <a:buNone/>
            </a:pPr>
            <a:r>
              <a:rPr b="0" i="0" lang="en-US" sz="2233" u="none" cap="none" strike="noStrike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rPr>
              <a:t>Intercambio de Datos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5422583" y="3069908"/>
            <a:ext cx="2927747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86"/>
              <a:buFont typeface="Fira Sans"/>
              <a:buNone/>
            </a:pPr>
            <a:r>
              <a:rPr b="0" i="0" lang="en-US" sz="1786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 través de una red, los usuarios pueden compartir archivos, acceder a recursos compartidos y colaborar en proyectos de manera eficiente.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793790" y="6092190"/>
            <a:ext cx="510302" cy="510302"/>
          </a:xfrm>
          <a:prstGeom prst="roundRect">
            <a:avLst>
              <a:gd fmla="val 6667" name="adj"/>
            </a:avLst>
          </a:prstGeom>
          <a:solidFill>
            <a:srgbClr val="2E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946785" y="6177201"/>
            <a:ext cx="204192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679"/>
              <a:buFont typeface="Fira Mono"/>
              <a:buNone/>
            </a:pPr>
            <a:r>
              <a:rPr b="0" i="0" lang="en-US" sz="2679" u="none" cap="none" strike="noStrike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rPr>
              <a:t>3</a:t>
            </a:r>
            <a:endParaRPr b="0" i="0" sz="2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1530906" y="6092190"/>
            <a:ext cx="289048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33"/>
              <a:buFont typeface="Fira Mono"/>
              <a:buNone/>
            </a:pPr>
            <a:r>
              <a:rPr b="0" i="0" lang="en-US" sz="2233" u="none" cap="none" strike="noStrike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rPr>
              <a:t>Acceso a Internet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1530906" y="6928508"/>
            <a:ext cx="6819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86"/>
              <a:buFont typeface="Fira Sans"/>
              <a:buNone/>
            </a:pPr>
            <a:r>
              <a:rPr b="0" i="0" lang="en-US" sz="1786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Las redes nos brindan acceso a Internet, permitiéndonos navegar, comunicarnos y obtener información a nivel global.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0" y="-9145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793790" y="1737009"/>
            <a:ext cx="6803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4465"/>
              <a:buFont typeface="Fira Mono"/>
              <a:buNone/>
            </a:pPr>
            <a:r>
              <a:rPr b="0" i="0" lang="en-US" sz="4465" u="none" cap="none" strike="noStrike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rPr>
              <a:t>Funciones de una Red</a:t>
            </a:r>
            <a:endParaRPr b="0" i="0" sz="44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2233"/>
              <a:buFont typeface="Fira Mono"/>
              <a:buNone/>
            </a:pPr>
            <a:r>
              <a:rPr b="0" i="0" lang="en-US" sz="2233" u="none" cap="none" strike="noStrike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rPr>
              <a:t>Comunicación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5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86"/>
              <a:buFont typeface="Fira Sans"/>
              <a:buNone/>
            </a:pPr>
            <a:r>
              <a:rPr b="0" i="0" lang="en-US" sz="1786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Las redes permiten que los dispositivos y usuarios se comuniquen y coordinen de manera eficiente.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5332928" y="3462814"/>
            <a:ext cx="3060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2233"/>
              <a:buFont typeface="Fira Mono"/>
              <a:buNone/>
            </a:pPr>
            <a:r>
              <a:rPr b="0" i="0" lang="en-US" sz="2233" u="none" cap="none" strike="noStrike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rPr>
              <a:t>Compartir Recursos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86"/>
              <a:buFont typeface="Fira Sans"/>
              <a:buNone/>
            </a:pPr>
            <a:r>
              <a:rPr b="0" i="0" lang="en-US" sz="1786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Las redes facilitan el acceso y la distribución de recursos, como impresoras, software y archivos, entre los usuarios.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2233"/>
              <a:buFont typeface="Fira Mono"/>
              <a:buNone/>
            </a:pPr>
            <a:r>
              <a:rPr b="0" i="0" lang="en-US" sz="2233" u="none" cap="none" strike="noStrike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rPr>
              <a:t>Escalabilidad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86"/>
              <a:buFont typeface="Fira Sans"/>
              <a:buNone/>
            </a:pPr>
            <a:r>
              <a:rPr b="0" i="0" lang="en-US" sz="1786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Las redes pueden crecer y acomodar un mayor número de dispositivos y usuarios a medida que las necesidades aumentan.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3" name="Google Shape;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6280190" y="899755"/>
            <a:ext cx="748415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4465"/>
              <a:buFont typeface="Fira Mono"/>
              <a:buNone/>
            </a:pPr>
            <a:r>
              <a:rPr b="0" i="0" lang="en-US" sz="4465" u="none" cap="none" strike="noStrike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rPr>
              <a:t>Componentes de una Red</a:t>
            </a:r>
            <a:endParaRPr b="0" i="0" sz="44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6280215" y="2529859"/>
            <a:ext cx="3664800" cy="2758500"/>
          </a:xfrm>
          <a:prstGeom prst="roundRect">
            <a:avLst>
              <a:gd fmla="val 1233" name="adj"/>
            </a:avLst>
          </a:prstGeom>
          <a:solidFill>
            <a:srgbClr val="2E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6524917" y="252986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33"/>
              <a:buFont typeface="Fira Mono"/>
              <a:buNone/>
            </a:pPr>
            <a:r>
              <a:rPr b="0" i="0" lang="en-US" sz="2233" u="none" cap="none" strike="noStrike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rPr>
              <a:t>Modem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6"/>
          <p:cNvSpPr/>
          <p:nvPr/>
        </p:nvSpPr>
        <p:spPr>
          <a:xfrm>
            <a:off x="6506975" y="2884150"/>
            <a:ext cx="3211200" cy="16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86"/>
              <a:buFont typeface="Fira Sans"/>
              <a:buNone/>
            </a:pPr>
            <a:r>
              <a:rPr b="0" i="0" lang="en-US" sz="1786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El modem es el dispositivo que permite la conexión a internet, convirtiéndolo en un componente esencial de las redes.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6"/>
          <p:cNvSpPr/>
          <p:nvPr/>
        </p:nvSpPr>
        <p:spPr>
          <a:xfrm>
            <a:off x="10171867" y="2175521"/>
            <a:ext cx="3664800" cy="2758500"/>
          </a:xfrm>
          <a:prstGeom prst="roundRect">
            <a:avLst>
              <a:gd fmla="val 1233" name="adj"/>
            </a:avLst>
          </a:prstGeom>
          <a:solidFill>
            <a:srgbClr val="2E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10398756" y="225063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33"/>
              <a:buFont typeface="Fira Mono"/>
              <a:buNone/>
            </a:pPr>
            <a:r>
              <a:rPr b="0" i="0" lang="en-US" sz="2233" u="none" cap="none" strike="noStrike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rPr>
              <a:t>Router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6"/>
          <p:cNvSpPr/>
          <p:nvPr/>
        </p:nvSpPr>
        <p:spPr>
          <a:xfrm>
            <a:off x="10398681" y="2665928"/>
            <a:ext cx="321123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86"/>
              <a:buFont typeface="Fira Sans"/>
              <a:buNone/>
            </a:pPr>
            <a:r>
              <a:rPr b="0" i="0" lang="en-US" sz="1786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El router se encarga de dirigir el tráfico de datos entre diferentes redes, optimizando la conectividad y la seguridad.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6280190" y="4934069"/>
            <a:ext cx="3664863" cy="2395657"/>
          </a:xfrm>
          <a:prstGeom prst="roundRect">
            <a:avLst>
              <a:gd fmla="val 1420" name="adj"/>
            </a:avLst>
          </a:prstGeom>
          <a:solidFill>
            <a:srgbClr val="2E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33"/>
              <a:buFont typeface="Fira Mono"/>
              <a:buNone/>
            </a:pPr>
            <a:r>
              <a:rPr b="0" i="0" lang="en-US" sz="2233" u="none" cap="none" strike="noStrike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rPr>
              <a:t>Switch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6"/>
          <p:cNvSpPr/>
          <p:nvPr/>
        </p:nvSpPr>
        <p:spPr>
          <a:xfrm>
            <a:off x="6507004" y="5651302"/>
            <a:ext cx="321123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86"/>
              <a:buFont typeface="Fira Sans"/>
              <a:buNone/>
            </a:pPr>
            <a:r>
              <a:rPr b="0" i="0" lang="en-US" sz="1786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El switch es responsable de conectar y comunicar los diferentes dispositivos dentro de una red local.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6"/>
          <p:cNvSpPr/>
          <p:nvPr/>
        </p:nvSpPr>
        <p:spPr>
          <a:xfrm>
            <a:off x="10171867" y="4934069"/>
            <a:ext cx="3664863" cy="2395657"/>
          </a:xfrm>
          <a:prstGeom prst="roundRect">
            <a:avLst>
              <a:gd fmla="val 1420" name="adj"/>
            </a:avLst>
          </a:prstGeom>
          <a:solidFill>
            <a:srgbClr val="2E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6"/>
          <p:cNvSpPr/>
          <p:nvPr/>
        </p:nvSpPr>
        <p:spPr>
          <a:xfrm>
            <a:off x="10398681" y="51608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33"/>
              <a:buFont typeface="Fira Mono"/>
              <a:buNone/>
            </a:pPr>
            <a:r>
              <a:rPr b="0" i="0" lang="en-US" sz="2233" u="none" cap="none" strike="noStrike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rPr>
              <a:t>Servidor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6"/>
          <p:cNvSpPr/>
          <p:nvPr/>
        </p:nvSpPr>
        <p:spPr>
          <a:xfrm>
            <a:off x="10398681" y="5651302"/>
            <a:ext cx="321123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86"/>
              <a:buFont typeface="Fira Sans"/>
              <a:buNone/>
            </a:pPr>
            <a:r>
              <a:rPr b="0" i="0" lang="en-US" sz="1786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El servidor es un dispositivo que proporciona recursos y servicios a los clientes conectados a la red.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0" y="-12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4" name="Google Shape;8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/>
          <p:cNvSpPr/>
          <p:nvPr/>
        </p:nvSpPr>
        <p:spPr>
          <a:xfrm>
            <a:off x="6093625" y="887375"/>
            <a:ext cx="78153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7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3415"/>
              <a:buFont typeface="Fira Mono"/>
              <a:buNone/>
            </a:pPr>
            <a:r>
              <a:rPr b="0" i="0" lang="en-US" sz="3415" u="none" cap="none" strike="noStrike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rPr>
              <a:t>Modem: Función y Descripción</a:t>
            </a:r>
            <a:endParaRPr b="0" i="0" sz="341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6" name="Google Shape;8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3619" y="1689616"/>
            <a:ext cx="433626" cy="43362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7"/>
          <p:cNvSpPr/>
          <p:nvPr/>
        </p:nvSpPr>
        <p:spPr>
          <a:xfrm>
            <a:off x="6079357" y="2123241"/>
            <a:ext cx="24717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8"/>
              <a:buFont typeface="Fira Mono"/>
              <a:buNone/>
            </a:pPr>
            <a:r>
              <a:rPr b="0" i="0" lang="en-US" sz="1708" u="none" cap="none" strike="noStrike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rPr>
              <a:t>Conexión a Internet</a:t>
            </a:r>
            <a:endParaRPr b="0" i="0" sz="170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/>
          <p:nvPr/>
        </p:nvSpPr>
        <p:spPr>
          <a:xfrm>
            <a:off x="6093619" y="2671763"/>
            <a:ext cx="7929563" cy="555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66"/>
              <a:buFont typeface="Fira Sans"/>
              <a:buNone/>
            </a:pPr>
            <a:r>
              <a:rPr b="0" i="0" lang="en-US" sz="1366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El modem es el dispositivo encargado de establecer la conexión a Internet, permitiendo el acceso a recursos online.</a:t>
            </a:r>
            <a:endParaRPr b="0" i="0" sz="136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9" name="Google Shape;8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3619" y="3747254"/>
            <a:ext cx="433626" cy="4336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7"/>
          <p:cNvSpPr/>
          <p:nvPr/>
        </p:nvSpPr>
        <p:spPr>
          <a:xfrm>
            <a:off x="6093619" y="4132129"/>
            <a:ext cx="2731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8"/>
              <a:buFont typeface="Fira Mono"/>
              <a:buNone/>
            </a:pPr>
            <a:r>
              <a:rPr b="0" i="0" lang="en-US" sz="1708" u="none" cap="none" strike="noStrike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rPr>
              <a:t>Conversión de Señales</a:t>
            </a:r>
            <a:endParaRPr b="0" i="0" sz="170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6093619" y="4729401"/>
            <a:ext cx="7929563" cy="555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66"/>
              <a:buFont typeface="Fira Sans"/>
              <a:buNone/>
            </a:pPr>
            <a:r>
              <a:rPr b="0" i="0" lang="en-US" sz="1366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El modem convierte las señales digitales en señales analógicas y viceversa, para facilitar la transmisión de datos a través de la línea telefónica o cable.</a:t>
            </a:r>
            <a:endParaRPr b="0" i="0" sz="136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2" name="Google Shape;9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3619" y="5804892"/>
            <a:ext cx="433626" cy="43362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7"/>
          <p:cNvSpPr/>
          <p:nvPr/>
        </p:nvSpPr>
        <p:spPr>
          <a:xfrm>
            <a:off x="6093619" y="6411992"/>
            <a:ext cx="2168604" cy="270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8"/>
              <a:buFont typeface="Fira Mono"/>
              <a:buNone/>
            </a:pPr>
            <a:r>
              <a:rPr b="0" i="0" lang="en-US" sz="1708" u="none" cap="none" strike="noStrike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rPr>
              <a:t>Interfaz de Red</a:t>
            </a:r>
            <a:endParaRPr b="0" i="0" sz="170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6093619" y="6787039"/>
            <a:ext cx="7929563" cy="555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9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366"/>
              <a:buFont typeface="Fira Sans"/>
              <a:buNone/>
            </a:pPr>
            <a:r>
              <a:rPr b="0" i="0" lang="en-US" sz="1366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El modem proporciona una interfaz entre el dispositivo del usuario y la red, permitiendo la comunicación con otros dispositivos conectados.</a:t>
            </a:r>
            <a:endParaRPr b="0" i="0" sz="136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2" name="Google Shape;10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8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4348"/>
              <a:buFont typeface="Fira Mono"/>
              <a:buNone/>
            </a:pPr>
            <a:r>
              <a:rPr b="0" i="0" lang="en-US" sz="4348" u="none" cap="none" strike="noStrike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rPr>
              <a:t>Router: Función y Descripción</a:t>
            </a:r>
            <a:endParaRPr b="0" i="0" sz="434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4" name="Google Shape;10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9473" y="2319933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8"/>
          <p:cNvSpPr/>
          <p:nvPr/>
        </p:nvSpPr>
        <p:spPr>
          <a:xfrm>
            <a:off x="7695128" y="2331007"/>
            <a:ext cx="3808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74"/>
              <a:buFont typeface="Fira Mono"/>
              <a:buNone/>
            </a:pPr>
            <a:r>
              <a:rPr b="0" i="0" lang="en-US" sz="2174" u="none" cap="none" strike="noStrike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rPr>
              <a:t>Enrutamiento de Tráfico</a:t>
            </a:r>
            <a:endParaRPr b="0" i="0" sz="21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8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3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39"/>
              <a:buFont typeface="Fira Sans"/>
              <a:buNone/>
            </a:pPr>
            <a:r>
              <a:rPr b="0" i="0" lang="en-US" sz="1739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El router se encarga de dirigir el tráfico de datos entre diferentes redes, asegurando una comunicación eficiente.</a:t>
            </a:r>
            <a:endParaRPr b="0" i="0" sz="17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7" name="Google Shape;10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9473" y="4087058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8"/>
          <p:cNvSpPr/>
          <p:nvPr/>
        </p:nvSpPr>
        <p:spPr>
          <a:xfrm>
            <a:off x="7695128" y="4082769"/>
            <a:ext cx="31464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74"/>
              <a:buFont typeface="Fira Mono"/>
              <a:buNone/>
            </a:pPr>
            <a:r>
              <a:rPr b="0" i="0" lang="en-US" sz="2174" u="none" cap="none" strike="noStrike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rPr>
              <a:t>Segmentación de Red</a:t>
            </a:r>
            <a:endParaRPr b="0" i="0" sz="21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3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39"/>
              <a:buFont typeface="Fira Sans"/>
              <a:buNone/>
            </a:pPr>
            <a:r>
              <a:rPr b="0" i="0" lang="en-US" sz="1739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El router divide la red en segmentos más pequeños, mejorando el rendimiento y la seguridad.</a:t>
            </a:r>
            <a:endParaRPr b="0" i="0" sz="17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0" name="Google Shape;11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9473" y="5854184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"/>
          <p:cNvSpPr/>
          <p:nvPr/>
        </p:nvSpPr>
        <p:spPr>
          <a:xfrm>
            <a:off x="7740075" y="5849875"/>
            <a:ext cx="50544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174"/>
              <a:buFont typeface="Fira Mono"/>
              <a:buNone/>
            </a:pPr>
            <a:r>
              <a:rPr b="0" i="0" lang="en-US" sz="2174" u="none" cap="none" strike="noStrike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rPr>
              <a:t>Asignación de Direcciones IP</a:t>
            </a:r>
            <a:endParaRPr b="0" i="0" sz="21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34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39"/>
              <a:buFont typeface="Fira Sans"/>
              <a:buNone/>
            </a:pPr>
            <a:r>
              <a:rPr b="0" i="0" lang="en-US" sz="1739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El router asigna direcciones IP a los dispositivos conectados, facilitando la comunicación en la red.</a:t>
            </a:r>
            <a:endParaRPr b="0" i="0" sz="17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/>
          <p:cNvSpPr/>
          <p:nvPr/>
        </p:nvSpPr>
        <p:spPr>
          <a:xfrm>
            <a:off x="0" y="7620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0" name="Google Shape;12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9"/>
          <p:cNvSpPr/>
          <p:nvPr/>
        </p:nvSpPr>
        <p:spPr>
          <a:xfrm>
            <a:off x="759381" y="944285"/>
            <a:ext cx="7625239" cy="1356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5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4271"/>
              <a:buFont typeface="Fira Mono"/>
              <a:buNone/>
            </a:pPr>
            <a:r>
              <a:rPr b="0" i="0" lang="en-US" sz="4271" u="none" cap="none" strike="noStrike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rPr>
              <a:t>Switch: Función y Descripción</a:t>
            </a:r>
            <a:endParaRPr b="0" i="0" sz="427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759381" y="2625804"/>
            <a:ext cx="7625239" cy="4659511"/>
          </a:xfrm>
          <a:prstGeom prst="roundRect">
            <a:avLst>
              <a:gd fmla="val 699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>
            <a:off x="767001" y="2633424"/>
            <a:ext cx="7609999" cy="166377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"/>
          <p:cNvSpPr/>
          <p:nvPr/>
        </p:nvSpPr>
        <p:spPr>
          <a:xfrm>
            <a:off x="983933" y="2771180"/>
            <a:ext cx="3367326" cy="347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9"/>
              <a:buFont typeface="Fira Sans"/>
              <a:buNone/>
            </a:pPr>
            <a:r>
              <a:rPr b="0" i="0" lang="en-US" sz="1709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Conectividad Local</a:t>
            </a:r>
            <a:endParaRPr b="0" i="0" sz="170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9"/>
          <p:cNvSpPr/>
          <p:nvPr/>
        </p:nvSpPr>
        <p:spPr>
          <a:xfrm>
            <a:off x="4792742" y="2771180"/>
            <a:ext cx="3367326" cy="1388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9"/>
              <a:buFont typeface="Fira Sans"/>
              <a:buNone/>
            </a:pPr>
            <a:r>
              <a:rPr b="0" i="0" lang="en-US" sz="1709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El switch se encarga de conectar y comunicar los diferentes dispositivos dentro de una red local.</a:t>
            </a:r>
            <a:endParaRPr b="0" i="0" sz="170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767001" y="4297204"/>
            <a:ext cx="7609999" cy="166377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983933" y="4434959"/>
            <a:ext cx="3367326" cy="347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9"/>
              <a:buFont typeface="Fira Sans"/>
              <a:buNone/>
            </a:pPr>
            <a:r>
              <a:rPr b="0" i="0" lang="en-US" sz="1709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Conmutación de Tráfico</a:t>
            </a:r>
            <a:endParaRPr b="0" i="0" sz="170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4792742" y="4434959"/>
            <a:ext cx="3367326" cy="1388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9"/>
              <a:buFont typeface="Fira Sans"/>
              <a:buNone/>
            </a:pPr>
            <a:r>
              <a:rPr b="0" i="0" lang="en-US" sz="1709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El switch dirige el tráfico de datos entre los puertos de manera eficiente, evitando colisiones y mejorando el rendimiento.</a:t>
            </a:r>
            <a:endParaRPr b="0" i="0" sz="170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9"/>
          <p:cNvSpPr/>
          <p:nvPr/>
        </p:nvSpPr>
        <p:spPr>
          <a:xfrm>
            <a:off x="767000" y="5960975"/>
            <a:ext cx="7610100" cy="20544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>
            <a:off x="983933" y="6098738"/>
            <a:ext cx="3367326" cy="347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9"/>
              <a:buFont typeface="Fira Sans"/>
              <a:buNone/>
            </a:pPr>
            <a:r>
              <a:rPr b="0" i="0" lang="en-US" sz="1709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Seguridad</a:t>
            </a:r>
            <a:endParaRPr b="0" i="0" sz="170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4792805" y="6445788"/>
            <a:ext cx="33672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76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09"/>
              <a:buFont typeface="Fira Sans"/>
              <a:buNone/>
            </a:pPr>
            <a:r>
              <a:rPr b="0" i="0" lang="en-US" sz="1709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El switch ayuda a aislar el tráfico de cada puerto, mejorando la seguridad de la red.</a:t>
            </a:r>
            <a:endParaRPr b="0" i="0" sz="170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0"/>
          <p:cNvSpPr/>
          <p:nvPr/>
        </p:nvSpPr>
        <p:spPr>
          <a:xfrm>
            <a:off x="793801" y="1147400"/>
            <a:ext cx="12043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4465"/>
              <a:buFont typeface="Fira Mono"/>
              <a:buNone/>
            </a:pPr>
            <a:r>
              <a:rPr b="0" i="0" lang="en-US" sz="4465" u="none" cap="none" strike="noStrike">
                <a:solidFill>
                  <a:srgbClr val="FBF3FA"/>
                </a:solidFill>
                <a:latin typeface="Fira Mono"/>
                <a:ea typeface="Fira Mono"/>
                <a:cs typeface="Fira Mono"/>
                <a:sym typeface="Fira Mono"/>
              </a:rPr>
              <a:t>Servidor: Función y Descripción</a:t>
            </a:r>
            <a:endParaRPr b="0" i="0" sz="44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0" name="Google Shape;14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309813"/>
            <a:ext cx="4120753" cy="254674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0"/>
          <p:cNvSpPr/>
          <p:nvPr/>
        </p:nvSpPr>
        <p:spPr>
          <a:xfrm>
            <a:off x="793801" y="5140050"/>
            <a:ext cx="4461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33"/>
              <a:buFont typeface="Fira Mono"/>
              <a:buNone/>
            </a:pPr>
            <a:r>
              <a:rPr b="0" i="0" lang="en-US" sz="2233" u="none" cap="none" strike="noStrike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rPr>
              <a:t>Almacenamiento de Datos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0"/>
          <p:cNvSpPr/>
          <p:nvPr/>
        </p:nvSpPr>
        <p:spPr>
          <a:xfrm>
            <a:off x="793790" y="5630466"/>
            <a:ext cx="4120753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86"/>
              <a:buFont typeface="Fira Sans"/>
              <a:buNone/>
            </a:pPr>
            <a:r>
              <a:rPr b="0" i="0" lang="en-US" sz="1786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El servidor proporciona espacio de almacenamiento para albergar archivos, bases de datos y otros recursos compartidos en la red.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3" name="Google Shape;14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4704" y="2309813"/>
            <a:ext cx="4120872" cy="254686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"/>
          <p:cNvSpPr/>
          <p:nvPr/>
        </p:nvSpPr>
        <p:spPr>
          <a:xfrm>
            <a:off x="5254699" y="4968725"/>
            <a:ext cx="3317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33"/>
              <a:buFont typeface="Fira Mono"/>
              <a:buNone/>
            </a:pPr>
            <a:r>
              <a:rPr b="0" i="0" lang="en-US" sz="2233" u="none" cap="none" strike="noStrike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rPr>
              <a:t>Servicios de Red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0"/>
          <p:cNvSpPr/>
          <p:nvPr/>
        </p:nvSpPr>
        <p:spPr>
          <a:xfrm>
            <a:off x="5254704" y="5630585"/>
            <a:ext cx="4120872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86"/>
              <a:buFont typeface="Fira Sans"/>
              <a:buNone/>
            </a:pPr>
            <a:r>
              <a:rPr b="0" i="0" lang="en-US" sz="1786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El servidor ofrece diversos servicios de red, como correo electrónico, alojamiento web y aplicaciones, a los usuarios conectados.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6" name="Google Shape;14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5738" y="2309813"/>
            <a:ext cx="4120753" cy="254674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0"/>
          <p:cNvSpPr/>
          <p:nvPr/>
        </p:nvSpPr>
        <p:spPr>
          <a:xfrm>
            <a:off x="9715752" y="5140050"/>
            <a:ext cx="4321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33"/>
              <a:buFont typeface="Fira Mono"/>
              <a:buNone/>
            </a:pPr>
            <a:r>
              <a:rPr b="0" i="0" lang="en-US" sz="2233" u="none" cap="none" strike="noStrike">
                <a:solidFill>
                  <a:srgbClr val="E0D6DE"/>
                </a:solidFill>
                <a:latin typeface="Fira Mono"/>
                <a:ea typeface="Fira Mono"/>
                <a:cs typeface="Fira Mono"/>
                <a:sym typeface="Fira Mono"/>
              </a:rPr>
              <a:t>Procesamiento de Datos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0"/>
          <p:cNvSpPr/>
          <p:nvPr/>
        </p:nvSpPr>
        <p:spPr>
          <a:xfrm>
            <a:off x="9715738" y="5630466"/>
            <a:ext cx="4120753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86"/>
              <a:buFont typeface="Fira Sans"/>
              <a:buNone/>
            </a:pPr>
            <a:r>
              <a:rPr b="0" i="0" lang="en-US" sz="1786" u="none" cap="none" strike="noStrike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El servidor también realiza tareas de procesamiento y cálculo, brindando recursos computacionales a los clientes de la red.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